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0" r:id="rId13"/>
    <p:sldId id="267" r:id="rId14"/>
    <p:sldId id="268" r:id="rId15"/>
    <p:sldId id="269" r:id="rId16"/>
    <p:sldId id="273" r:id="rId17"/>
    <p:sldId id="271" r:id="rId18"/>
    <p:sldId id="274" r:id="rId19"/>
  </p:sldIdLst>
  <p:sldSz cx="9144000" cy="6858000" type="screen4x3"/>
  <p:notesSz cx="6858000" cy="9144000"/>
  <p:defaultTextStyle>
    <a:defPPr>
      <a:defRPr lang="lt-L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5" autoAdjust="0"/>
    <p:restoredTop sz="94660"/>
  </p:normalViewPr>
  <p:slideViewPr>
    <p:cSldViewPr>
      <p:cViewPr varScale="1">
        <p:scale>
          <a:sx n="69" d="100"/>
          <a:sy n="69" d="100"/>
        </p:scale>
        <p:origin x="-141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59280"/>
            <a:ext cx="64008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801112"/>
            <a:ext cx="9144000" cy="932688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429000"/>
            <a:ext cx="6400800" cy="762000"/>
          </a:xfrm>
        </p:spPr>
        <p:txBody>
          <a:bodyPr>
            <a:normAutofit/>
          </a:bodyPr>
          <a:lstStyle>
            <a:lvl1pPr marL="0" indent="0" algn="ctr">
              <a:buNone/>
              <a:defRPr sz="200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F6FEED7B-EB6A-4C27-AC38-AAA8A90AF35A}" type="datetimeFigureOut">
              <a:rPr lang="lt-LT" smtClean="0"/>
              <a:t>2018.12.18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7C56E-EFC2-4616-A954-7F79CCDBF3D7}" type="slidenum">
              <a:rPr lang="lt-LT" smtClean="0"/>
              <a:t>‹#›</a:t>
            </a:fld>
            <a:endParaRPr lang="lt-L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EED7B-EB6A-4C27-AC38-AAA8A90AF35A}" type="datetimeFigureOut">
              <a:rPr lang="lt-LT" smtClean="0"/>
              <a:t>2018.12.18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7C56E-EFC2-4616-A954-7F79CCDBF3D7}" type="slidenum">
              <a:rPr lang="lt-LT" smtClean="0"/>
              <a:t>‹#›</a:t>
            </a:fld>
            <a:endParaRPr lang="lt-L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209041"/>
            <a:ext cx="1295400" cy="4318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1219199"/>
            <a:ext cx="5181600" cy="42672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EED7B-EB6A-4C27-AC38-AAA8A90AF35A}" type="datetimeFigureOut">
              <a:rPr lang="lt-LT" smtClean="0"/>
              <a:t>2018.12.18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7C56E-EFC2-4616-A954-7F79CCDBF3D7}" type="slidenum">
              <a:rPr lang="lt-LT" smtClean="0"/>
              <a:t>‹#›</a:t>
            </a:fld>
            <a:endParaRPr lang="lt-L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438400"/>
            <a:ext cx="6400800" cy="30480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EED7B-EB6A-4C27-AC38-AAA8A90AF35A}" type="datetimeFigureOut">
              <a:rPr lang="lt-LT" smtClean="0"/>
              <a:t>2018.12.18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7C56E-EFC2-4616-A954-7F79CCDBF3D7}" type="slidenum">
              <a:rPr lang="lt-LT" smtClean="0"/>
              <a:t>‹#›</a:t>
            </a:fld>
            <a:endParaRPr lang="lt-LT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EED7B-EB6A-4C27-AC38-AAA8A90AF35A}" type="datetimeFigureOut">
              <a:rPr lang="lt-LT" smtClean="0"/>
              <a:t>2018.12.18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7C56E-EFC2-4616-A954-7F79CCDBF3D7}" type="slidenum">
              <a:rPr lang="lt-LT" smtClean="0"/>
              <a:t>‹#›</a:t>
            </a:fld>
            <a:endParaRPr lang="lt-LT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684462"/>
            <a:ext cx="9144000" cy="9326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3410267"/>
            <a:ext cx="6248400" cy="1456373"/>
          </a:xfrm>
        </p:spPr>
        <p:txBody>
          <a:bodyPr anchor="t">
            <a:normAutofit/>
          </a:bodyPr>
          <a:lstStyle>
            <a:lvl1pPr algn="ctr">
              <a:defRPr sz="3600" b="0" i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800" y="1503680"/>
            <a:ext cx="6248400" cy="1566862"/>
          </a:xfrm>
        </p:spPr>
        <p:txBody>
          <a:bodyPr anchor="b"/>
          <a:lstStyle>
            <a:lvl1pPr marL="0" indent="0" algn="ctr">
              <a:buNone/>
              <a:defRPr sz="2000" b="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684462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371600" y="2438400"/>
            <a:ext cx="3124200" cy="3124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EED7B-EB6A-4C27-AC38-AAA8A90AF35A}" type="datetimeFigureOut">
              <a:rPr lang="lt-LT" smtClean="0"/>
              <a:t>2018.12.18</a:t>
            </a:fld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7C56E-EFC2-4616-A954-7F79CCDBF3D7}" type="slidenum">
              <a:rPr lang="lt-LT" smtClean="0"/>
              <a:t>‹#›</a:t>
            </a:fld>
            <a:endParaRPr lang="lt-LT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4"/>
          </p:nvPr>
        </p:nvSpPr>
        <p:spPr>
          <a:xfrm>
            <a:off x="4648200" y="2438400"/>
            <a:ext cx="3124200" cy="3124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flourish2.png"/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371600" y="2819400"/>
            <a:ext cx="3124200" cy="2743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8200" y="2819400"/>
            <a:ext cx="3124200" cy="2743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62201"/>
            <a:ext cx="3125788" cy="451338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2359152"/>
            <a:ext cx="3127375" cy="448056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EED7B-EB6A-4C27-AC38-AAA8A90AF35A}" type="datetimeFigureOut">
              <a:rPr lang="lt-LT" smtClean="0"/>
              <a:t>2018.12.18</a:t>
            </a:fld>
            <a:endParaRPr lang="lt-L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7C56E-EFC2-4616-A954-7F79CCDBF3D7}" type="slidenum">
              <a:rPr lang="lt-LT" smtClean="0"/>
              <a:t>‹#›</a:t>
            </a:fld>
            <a:endParaRPr lang="lt-L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EED7B-EB6A-4C27-AC38-AAA8A90AF35A}" type="datetimeFigureOut">
              <a:rPr lang="lt-LT" smtClean="0"/>
              <a:t>2018.12.18</a:t>
            </a:fld>
            <a:endParaRPr lang="lt-L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7C56E-EFC2-4616-A954-7F79CCDBF3D7}" type="slidenum">
              <a:rPr lang="lt-LT" smtClean="0"/>
              <a:t>‹#›</a:t>
            </a:fld>
            <a:endParaRPr lang="lt-LT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EED7B-EB6A-4C27-AC38-AAA8A90AF35A}" type="datetimeFigureOut">
              <a:rPr lang="lt-LT" smtClean="0"/>
              <a:t>2018.12.18</a:t>
            </a:fld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7C56E-EFC2-4616-A954-7F79CCDBF3D7}" type="slidenum">
              <a:rPr lang="lt-LT" smtClean="0"/>
              <a:t>‹#›</a:t>
            </a:fld>
            <a:endParaRPr lang="lt-L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1" y="1676400"/>
            <a:ext cx="2819399" cy="59944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1" y="2275840"/>
            <a:ext cx="2819399" cy="290576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EED7B-EB6A-4C27-AC38-AAA8A90AF35A}" type="datetimeFigureOut">
              <a:rPr lang="lt-LT" smtClean="0"/>
              <a:t>2018.12.18</a:t>
            </a:fld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7C56E-EFC2-4616-A954-7F79CCDBF3D7}" type="slidenum">
              <a:rPr lang="lt-LT" smtClean="0"/>
              <a:t>‹#›</a:t>
            </a:fld>
            <a:endParaRPr lang="lt-LT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371600" y="1676400"/>
            <a:ext cx="3276600" cy="3505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que 9"/>
          <p:cNvSpPr/>
          <p:nvPr/>
        </p:nvSpPr>
        <p:spPr>
          <a:xfrm>
            <a:off x="1463040" y="1847088"/>
            <a:ext cx="3090672" cy="3090672"/>
          </a:xfrm>
          <a:prstGeom prst="plaque">
            <a:avLst>
              <a:gd name="adj" fmla="val 8438"/>
            </a:avLst>
          </a:prstGeom>
          <a:noFill/>
          <a:ln w="9525">
            <a:solidFill>
              <a:schemeClr val="tx2">
                <a:alpha val="17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1676400"/>
            <a:ext cx="2819400" cy="59944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4000" y="1905000"/>
            <a:ext cx="2971800" cy="2971800"/>
          </a:xfrm>
          <a:prstGeom prst="plaque">
            <a:avLst>
              <a:gd name="adj" fmla="val 8341"/>
            </a:avLst>
          </a:prstGeom>
          <a:solidFill>
            <a:schemeClr val="bg1">
              <a:lumMod val="95000"/>
              <a:alpha val="35000"/>
            </a:schemeClr>
          </a:solidFill>
          <a:ln w="98425" cmpd="thinThick">
            <a:noFill/>
            <a:bevel/>
          </a:ln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2276856"/>
            <a:ext cx="2819400" cy="287528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EED7B-EB6A-4C27-AC38-AAA8A90AF35A}" type="datetimeFigureOut">
              <a:rPr lang="lt-LT" smtClean="0"/>
              <a:t>2018.12.18</a:t>
            </a:fld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7C56E-EFC2-4616-A954-7F79CCDBF3D7}" type="slidenum">
              <a:rPr lang="lt-LT" smtClean="0"/>
              <a:t>‹#›</a:t>
            </a:fld>
            <a:endParaRPr lang="lt-L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indow3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1295400"/>
            <a:ext cx="6400800" cy="685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057400"/>
            <a:ext cx="6400800" cy="3429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304800" y="6356350"/>
            <a:ext cx="21336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F6FEED7B-EB6A-4C27-AC38-AAA8A90AF35A}" type="datetimeFigureOut">
              <a:rPr lang="lt-LT" smtClean="0"/>
              <a:t>2018.12.18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2971800" y="6356350"/>
            <a:ext cx="320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6675120" y="636422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3177C56E-EFC2-4616-A954-7F79CCDBF3D7}" type="slidenum">
              <a:rPr lang="lt-LT" smtClean="0"/>
              <a:t>‹#›</a:t>
            </a:fld>
            <a:endParaRPr lang="lt-L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6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-274320" algn="l" defTabSz="914400" rtl="0" eaLnBrk="1" latinLnBrk="0" hangingPunct="1">
        <a:lnSpc>
          <a:spcPct val="150000"/>
        </a:lnSpc>
        <a:spcBef>
          <a:spcPct val="20000"/>
        </a:spcBef>
        <a:buClrTx/>
        <a:buFont typeface="Wingdings" pitchFamily="2" charset="2"/>
        <a:buChar char="v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lt-LT" dirty="0" smtClean="0">
                <a:latin typeface="Times New Roman" pitchFamily="18" charset="0"/>
                <a:cs typeface="Times New Roman" pitchFamily="18" charset="0"/>
              </a:rPr>
              <a:t>Kristijono Donelaičio poemos „Metai“ išmintis</a:t>
            </a:r>
            <a:endParaRPr lang="lt-LT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lt-LT" dirty="0" smtClean="0">
                <a:latin typeface="Times New Roman" pitchFamily="18" charset="0"/>
                <a:cs typeface="Times New Roman" pitchFamily="18" charset="0"/>
              </a:rPr>
              <a:t>Vanesa Vitkutė IIIa</a:t>
            </a:r>
            <a:endParaRPr lang="lt-LT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6394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27584" y="1295399"/>
            <a:ext cx="7344816" cy="1326501"/>
          </a:xfrm>
        </p:spPr>
        <p:txBody>
          <a:bodyPr>
            <a:noAutofit/>
          </a:bodyPr>
          <a:lstStyle/>
          <a:p>
            <a:r>
              <a:rPr lang="lt-LT" sz="4400" dirty="0" smtClean="0"/>
              <a:t>Tolerancija ir pagarba</a:t>
            </a:r>
            <a:endParaRPr lang="lt-LT" sz="44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2621901"/>
            <a:ext cx="3444975" cy="25837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99986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/>
            <a:r>
              <a:rPr lang="lt-LT" dirty="0" smtClean="0"/>
              <a:t>Ponai yra aukščiau už būrus. </a:t>
            </a:r>
            <a:r>
              <a:rPr lang="lt-LT" dirty="0"/>
              <a:t>P</a:t>
            </a:r>
            <a:r>
              <a:rPr lang="lt-LT" dirty="0" smtClean="0"/>
              <a:t>onai juos smerkia, peikia ir išnaudoja, nors visi žmonės iš prigimties yra lygūs: „ Daug yr ponpalaikių kurie, pamatydami būrą, / Spjaudo nei ant šuns ir jį per drimelį laiko;“</a:t>
            </a:r>
          </a:p>
        </p:txBody>
      </p:sp>
    </p:spTree>
    <p:extLst>
      <p:ext uri="{BB962C8B-B14F-4D97-AF65-F5344CB8AC3E}">
        <p14:creationId xmlns:p14="http://schemas.microsoft.com/office/powerpoint/2010/main" val="458457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lt-LT" dirty="0"/>
              <a:t>Būrai laikė gerąjį poną kaip idealą, koks turėtų būti ponas.</a:t>
            </a:r>
          </a:p>
          <a:p>
            <a:pPr indent="0">
              <a:buNone/>
            </a:pPr>
            <a:r>
              <a:rPr lang="lt-LT" dirty="0"/>
              <a:t>Gerasis ponas buvo doras, suprantingas, </a:t>
            </a:r>
            <a:r>
              <a:rPr lang="lt-LT" dirty="0" smtClean="0"/>
              <a:t>visi </a:t>
            </a:r>
            <a:r>
              <a:rPr lang="lt-LT" dirty="0"/>
              <a:t>jį vertino kaip tėvą: „Toks širdings buvo pons, kad kožnas, jo paminėdams, / Dar vis verkia, nės jisai jau numirė pernai</a:t>
            </a:r>
            <a:r>
              <a:rPr lang="lt-LT" dirty="0" smtClean="0"/>
              <a:t>.“</a:t>
            </a:r>
          </a:p>
          <a:p>
            <a:pPr indent="0">
              <a:buNone/>
            </a:pPr>
            <a:r>
              <a:rPr lang="lt-LT" dirty="0" smtClean="0"/>
              <a:t>Gerasis ponas niekad nesikeikdavo: „Keikesčių niekados iš jo burnos nesulaukėm</a:t>
            </a:r>
            <a:r>
              <a:rPr lang="lt-LT" dirty="0" smtClean="0"/>
              <a:t>;“.</a:t>
            </a:r>
            <a:endParaRPr lang="lt-LT" dirty="0" smtClean="0"/>
          </a:p>
          <a:p>
            <a:pPr indent="0">
              <a:buNone/>
            </a:pPr>
            <a:r>
              <a:rPr lang="lt-LT" dirty="0" smtClean="0"/>
              <a:t>Gerbė būrus: „Jis nesakydavo „tu“, bet vis pasakydavo „jūsų</a:t>
            </a:r>
            <a:r>
              <a:rPr lang="lt-LT" dirty="0" smtClean="0"/>
              <a:t>“;“.</a:t>
            </a:r>
            <a:endParaRPr lang="lt-LT" dirty="0"/>
          </a:p>
          <a:p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2413167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75656" y="1268760"/>
            <a:ext cx="626469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4400" dirty="0" smtClean="0"/>
              <a:t>TAUTOS TRADICIJŲ, PAPROČIŲ LAIKYMĄSIS</a:t>
            </a:r>
            <a:endParaRPr lang="lt-LT" sz="44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2715310"/>
            <a:ext cx="1490486" cy="2957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3113847"/>
            <a:ext cx="3240360" cy="2160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03709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lt-LT" dirty="0" smtClean="0"/>
              <a:t>Būrai turi didžiuotis savo tautos papročiais, kalba, tradiciniais drabužiais, patiekalais ir priešintis nutautinimui (germanizacijai).</a:t>
            </a:r>
          </a:p>
          <a:p>
            <a:pPr indent="0">
              <a:buNone/>
            </a:pPr>
            <a:r>
              <a:rPr lang="lt-LT" dirty="0"/>
              <a:t>Su pasididžiavimu </a:t>
            </a:r>
            <a:r>
              <a:rPr lang="lt-LT" dirty="0" smtClean="0"/>
              <a:t>pamaldusis būras </a:t>
            </a:r>
            <a:r>
              <a:rPr lang="lt-LT" dirty="0"/>
              <a:t>Selmas kalba, kad net jau ir svetimšaliai lietuviškai prabyla ir mūsų drabužiais ima vilkėti: „Žinot juk visi, kaip kožnas Lietuvą giria / Ir kaip daug svetimų žmonių, kad mus pamatytų, / Iš visų kampų šio svieto jau susibėgo. / Taip kad ir lietuviškai kalbėdami valgo / Ir jau rūbais mūs, kaip mes, vilkėti pagavo; / Tik margų marginių dar nešioti nedrįsta</a:t>
            </a:r>
            <a:r>
              <a:rPr lang="lt-LT" dirty="0" smtClean="0"/>
              <a:t>“.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2293914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835696" y="1340768"/>
            <a:ext cx="55446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4400" dirty="0" smtClean="0"/>
              <a:t>DARBAS</a:t>
            </a:r>
            <a:endParaRPr lang="lt-LT" sz="44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4660" y="2122607"/>
            <a:ext cx="3406688" cy="33120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20344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lt-LT" dirty="0" smtClean="0"/>
              <a:t>„Dirbk, kad valgytum, o valgyk, kad dirbtum.“</a:t>
            </a:r>
          </a:p>
          <a:p>
            <a:pPr indent="0">
              <a:buNone/>
            </a:pPr>
            <a:r>
              <a:rPr lang="lt-LT" dirty="0" smtClean="0"/>
              <a:t>Dirbantys būrai užsidirbdavo pragyvenimui: „Tas žmogus, kurs daug trūsinėjęs bei prisivargęs/ Savo prastus valgius vis su pasimėgimu valgo“</a:t>
            </a:r>
          </a:p>
          <a:p>
            <a:pPr indent="0">
              <a:buNone/>
            </a:pPr>
            <a:r>
              <a:rPr lang="lt-LT" dirty="0" smtClean="0"/>
              <a:t>O nedirbantys būrai prisidarydavo bėdų, nes neturėjo kaip pragyventi. Tai vaizduojama ištraukoje „Dočio teismas“.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1998081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lt-LT" dirty="0" smtClean="0"/>
              <a:t>Dirbantys būrai yra vertingesni nei ponai, nes jie yra fiziškai ir morališkai tvirtesni: „Rods sveiks kūns, kurs vis šokinėdams nutveria darbus,/ Yr didžiausi bei brangiausi dovana Dievo.“, „Linksmas, sveiks ir drūts miegot į patalą kopa, -/ Tas apgauna tą, kurs vis kasdien išsirėdęs, / Ale dūsaudams ir vis sirgdams nutveria šaukštą</a:t>
            </a:r>
            <a:r>
              <a:rPr lang="en-US" dirty="0" smtClean="0"/>
              <a:t>!”</a:t>
            </a:r>
            <a:endParaRPr lang="lt-LT" dirty="0" smtClean="0"/>
          </a:p>
          <a:p>
            <a:endParaRPr lang="lt-LT" dirty="0" smtClean="0"/>
          </a:p>
          <a:p>
            <a:endParaRPr lang="lt-LT" dirty="0" smtClean="0"/>
          </a:p>
        </p:txBody>
      </p:sp>
    </p:spTree>
    <p:extLst>
      <p:ext uri="{BB962C8B-B14F-4D97-AF65-F5344CB8AC3E}">
        <p14:creationId xmlns:p14="http://schemas.microsoft.com/office/powerpoint/2010/main" val="58065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0">
              <a:buNone/>
            </a:pPr>
            <a:r>
              <a:rPr lang="lt-LT" dirty="0"/>
              <a:t> </a:t>
            </a:r>
            <a:r>
              <a:rPr lang="lt-LT" dirty="0" smtClean="0"/>
              <a:t>Apibendrinant galima teigti, jog  K. Donelaitis </a:t>
            </a:r>
            <a:r>
              <a:rPr lang="lt-LT" dirty="0"/>
              <a:t>savo kūriniu </a:t>
            </a:r>
            <a:r>
              <a:rPr lang="lt-LT" dirty="0" smtClean="0"/>
              <a:t>„Metai“ nori </a:t>
            </a:r>
            <a:r>
              <a:rPr lang="lt-LT" dirty="0"/>
              <a:t>įtvirtinti per amžius sukauptas tautos moralines vertybes, išnaikinti ydas, išugdyti dvasinį tautos atsparumą.</a:t>
            </a:r>
          </a:p>
        </p:txBody>
      </p:sp>
    </p:spTree>
    <p:extLst>
      <p:ext uri="{BB962C8B-B14F-4D97-AF65-F5344CB8AC3E}">
        <p14:creationId xmlns:p14="http://schemas.microsoft.com/office/powerpoint/2010/main" val="948945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 smtClean="0"/>
              <a:t>Poema „Metai“</a:t>
            </a:r>
            <a:endParaRPr lang="lt-L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0">
              <a:buNone/>
            </a:pPr>
            <a:r>
              <a:rPr lang="lt-LT" dirty="0" smtClean="0"/>
              <a:t>Kristijono Donelaičio „Metai“ - epinė poema</a:t>
            </a:r>
            <a:r>
              <a:rPr lang="lt-LT" dirty="0"/>
              <a:t>, </a:t>
            </a:r>
            <a:r>
              <a:rPr lang="lt-LT" dirty="0" smtClean="0"/>
              <a:t> kurioje vaizduojamas </a:t>
            </a:r>
            <a:r>
              <a:rPr lang="lt-LT" dirty="0"/>
              <a:t>Rytų Prūsijos lietuvių valstiečių – baudžiauninkų </a:t>
            </a:r>
            <a:r>
              <a:rPr lang="lt-LT" dirty="0" smtClean="0"/>
              <a:t>gyvenimas XVIII a. Kūrinyje yra  atskleidžiami </a:t>
            </a:r>
            <a:r>
              <a:rPr lang="lt-LT" dirty="0"/>
              <a:t>žmogaus (būro) santykiai su gamta, su </a:t>
            </a:r>
            <a:r>
              <a:rPr lang="lt-LT" dirty="0" smtClean="0"/>
              <a:t>Dievu, su ponais ir kitais būrais, taip pat vaizduojama būrų </a:t>
            </a:r>
            <a:r>
              <a:rPr lang="lt-LT" dirty="0"/>
              <a:t>buitis, papročiai, jų darbai ir </a:t>
            </a:r>
            <a:r>
              <a:rPr lang="lt-LT" dirty="0" smtClean="0"/>
              <a:t>šventės kiekvienu metų sezonu.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1869700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 smtClean="0"/>
              <a:t>„Metai“ išmintis</a:t>
            </a:r>
            <a:endParaRPr lang="lt-L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0">
              <a:buNone/>
            </a:pPr>
            <a:r>
              <a:rPr lang="lt-LT" dirty="0" smtClean="0"/>
              <a:t>Poemoje nemažą </a:t>
            </a:r>
            <a:r>
              <a:rPr lang="lt-LT" dirty="0"/>
              <a:t>dalį sudaro  pamokančios bei patariančios kalbos, </a:t>
            </a:r>
            <a:r>
              <a:rPr lang="lt-LT" dirty="0" smtClean="0"/>
              <a:t>kuriose, be abejonės, regime paties autoriaus pozicją. Autorius išmintį perteikia pasitelkdamas gamtos vaizdiniais, būrų ir ponų analize bei pamokslais, kuriuos dažniausiai sako „viežlybieji“ būrai. 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2664286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3047144"/>
            <a:ext cx="3528392" cy="2576772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  <a:reflection endPos="0" dist="50800" dir="5400000" sy="-100000" algn="bl" rotWithShape="0"/>
          </a:effectLst>
        </p:spPr>
      </p:pic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755576" y="1052736"/>
            <a:ext cx="7560840" cy="4433664"/>
          </a:xfrm>
        </p:spPr>
        <p:txBody>
          <a:bodyPr>
            <a:noAutofit/>
          </a:bodyPr>
          <a:lstStyle/>
          <a:p>
            <a:pPr indent="0" algn="ctr">
              <a:buNone/>
            </a:pPr>
            <a:r>
              <a:rPr lang="lt-LT" sz="4400" dirty="0" smtClean="0"/>
              <a:t>ŽMOGAUS PRISITAIKYMAS PRIE GAMTOS</a:t>
            </a:r>
            <a:endParaRPr lang="lt-LT" sz="4400" dirty="0"/>
          </a:p>
        </p:txBody>
      </p:sp>
    </p:spTree>
    <p:extLst>
      <p:ext uri="{BB962C8B-B14F-4D97-AF65-F5344CB8AC3E}">
        <p14:creationId xmlns:p14="http://schemas.microsoft.com/office/powerpoint/2010/main" val="1413116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/>
            <a:r>
              <a:rPr lang="lt-LT" dirty="0" smtClean="0"/>
              <a:t>Žmogus turi taikytis prie kintančio metų ciklo.</a:t>
            </a:r>
          </a:p>
          <a:p>
            <a:pPr marL="285750" indent="-285750"/>
            <a:r>
              <a:rPr lang="lt-LT" dirty="0" smtClean="0"/>
              <a:t>Naturaliai gamtoje vyksta gyvenimo ir mirties kaita.</a:t>
            </a:r>
          </a:p>
          <a:p>
            <a:pPr marL="285750" indent="-285750"/>
            <a:r>
              <a:rPr lang="lt-LT" dirty="0" smtClean="0"/>
              <a:t>Žmogus negali priešintis gamtai, nes tai yra sukurta Dievo valioje.</a:t>
            </a:r>
          </a:p>
          <a:p>
            <a:pPr marL="285750" indent="-285750"/>
            <a:r>
              <a:rPr lang="lt-LT" dirty="0" smtClean="0"/>
              <a:t>Gyvenimas </a:t>
            </a:r>
            <a:r>
              <a:rPr lang="lt-LT" dirty="0"/>
              <a:t>žemėje laikinas, todėl reikia su juo susitaikyti, koks jis </a:t>
            </a:r>
            <a:r>
              <a:rPr lang="lt-LT" dirty="0" smtClean="0"/>
              <a:t>bebūtų.</a:t>
            </a:r>
          </a:p>
          <a:p>
            <a:pPr marL="285750" indent="-28575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2735234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15616" y="1268760"/>
            <a:ext cx="69847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4400" dirty="0" smtClean="0"/>
              <a:t>BENDRUOMENIŠKUMAS</a:t>
            </a:r>
            <a:endParaRPr lang="lt-LT" sz="44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4480" y="2038200"/>
            <a:ext cx="2363032" cy="34870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56231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lt-LT" dirty="0" smtClean="0"/>
              <a:t>Būrų bendruomenė yra vieninga, jie padeda vieni kitiems.</a:t>
            </a:r>
          </a:p>
          <a:p>
            <a:pPr indent="0">
              <a:buNone/>
            </a:pPr>
            <a:r>
              <a:rPr lang="lt-LT" dirty="0" smtClean="0"/>
              <a:t>Tai parodoma ištraukoje „Šienapjūtė“: „Štai pulkai susibėgo, / Ir visur rėksmai „šok, kirsk, grėbk, krauk“ pasidarė. / Tuo laukai kaip skruzdėlyns kribždėti pagavo, / Ir gaspadoriai su bernais šienaudami spardės.“</a:t>
            </a:r>
          </a:p>
          <a:p>
            <a:pPr indent="0">
              <a:buNone/>
            </a:pP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2778280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lt-LT" sz="4400" dirty="0" smtClean="0"/>
              <a:t>Religingumas</a:t>
            </a:r>
            <a:endParaRPr lang="lt-LT" sz="44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2060847"/>
            <a:ext cx="5577632" cy="33254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0883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lt-LT" dirty="0" smtClean="0"/>
              <a:t>Žmogus turi tikėti Dievu ir juo pasikliauti.</a:t>
            </a:r>
          </a:p>
          <a:p>
            <a:r>
              <a:rPr lang="lt-LT" dirty="0"/>
              <a:t>Tikintis žmogus laikomas </a:t>
            </a:r>
            <a:r>
              <a:rPr lang="lt-LT" dirty="0" smtClean="0"/>
              <a:t>teisingu</a:t>
            </a:r>
            <a:r>
              <a:rPr lang="lt-LT" dirty="0" smtClean="0"/>
              <a:t>, </a:t>
            </a:r>
            <a:r>
              <a:rPr lang="lt-LT" dirty="0" smtClean="0"/>
              <a:t>doru ir išmintingu. </a:t>
            </a:r>
            <a:endParaRPr lang="lt-LT" dirty="0"/>
          </a:p>
          <a:p>
            <a:r>
              <a:rPr lang="lt-LT" dirty="0"/>
              <a:t>N</a:t>
            </a:r>
            <a:r>
              <a:rPr lang="lt-LT" dirty="0" smtClean="0"/>
              <a:t>etikintis </a:t>
            </a:r>
            <a:r>
              <a:rPr lang="lt-LT" dirty="0"/>
              <a:t>žmogus </a:t>
            </a:r>
            <a:r>
              <a:rPr lang="lt-LT" dirty="0"/>
              <a:t>yra neišmintingas. Tai įrodo ponų pavadinimas “bedieviais”, “glūpais”, “bėdžiais”, kai jie nepasimeldžia prieš valgį.</a:t>
            </a:r>
          </a:p>
          <a:p>
            <a:r>
              <a:rPr lang="lt-LT" dirty="0" smtClean="0"/>
              <a:t> Taip pat netikintys yra baudžiami </a:t>
            </a:r>
            <a:r>
              <a:rPr lang="lt-LT" dirty="0"/>
              <a:t>Dievo: “Ar nesibijotės, kad jūsų namus perkūns į plentą supleškins</a:t>
            </a:r>
            <a:r>
              <a:rPr lang="lt-LT" dirty="0" smtClean="0"/>
              <a:t>?“.</a:t>
            </a:r>
            <a:endParaRPr lang="lt-LT" dirty="0" smtClean="0"/>
          </a:p>
        </p:txBody>
      </p:sp>
    </p:spTree>
    <p:extLst>
      <p:ext uri="{BB962C8B-B14F-4D97-AF65-F5344CB8AC3E}">
        <p14:creationId xmlns:p14="http://schemas.microsoft.com/office/powerpoint/2010/main" val="426506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uture">
  <a:themeElements>
    <a:clrScheme name="Angle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Black Tie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0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100000" r="100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200000"/>
              </a:schemeClr>
              <a:schemeClr val="phClr">
                <a:tint val="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Couture</Template>
  <TotalTime>473</TotalTime>
  <Words>646</Words>
  <Application>Microsoft Office PowerPoint</Application>
  <PresentationFormat>On-screen Show (4:3)</PresentationFormat>
  <Paragraphs>34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Couture</vt:lpstr>
      <vt:lpstr>Kristijono Donelaičio poemos „Metai“ išmintis</vt:lpstr>
      <vt:lpstr>Poema „Metai“</vt:lpstr>
      <vt:lpstr>„Metai“ išmintis</vt:lpstr>
      <vt:lpstr>PowerPoint Presentation</vt:lpstr>
      <vt:lpstr>PowerPoint Presentation</vt:lpstr>
      <vt:lpstr>PowerPoint Presentation</vt:lpstr>
      <vt:lpstr>PowerPoint Presentation</vt:lpstr>
      <vt:lpstr>Religingumas</vt:lpstr>
      <vt:lpstr>PowerPoint Presentation</vt:lpstr>
      <vt:lpstr>Tolerancija ir pagarba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Kristijono Donelaičio poemos „Metai“ išmintis</dc:title>
  <dc:creator>Vanesa Vitkutė IIIa</dc:creator>
  <cp:lastModifiedBy>Vanesa</cp:lastModifiedBy>
  <cp:revision>29</cp:revision>
  <dcterms:created xsi:type="dcterms:W3CDTF">2018-12-16T11:56:35Z</dcterms:created>
  <dcterms:modified xsi:type="dcterms:W3CDTF">2018-12-18T14:30:45Z</dcterms:modified>
</cp:coreProperties>
</file>

<file path=docProps/thumbnail.jpeg>
</file>